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ommentAuthors.xml" ContentType="application/vnd.openxmlformats-officedocument.presentationml.commentAuthors+xml"/>
  <Override PartName="/ppt/drawings/drawing1.xml" ContentType="application/vnd.openxmlformats-officedocument.drawingml.chartshap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9" r:id="rId5"/>
    <p:sldId id="258" r:id="rId6"/>
    <p:sldId id="261" r:id="rId7"/>
    <p:sldId id="260" r:id="rId8"/>
    <p:sldId id="263" r:id="rId9"/>
    <p:sldId id="262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5" r:id="rId22"/>
    <p:sldId id="286" r:id="rId23"/>
    <p:sldId id="276" r:id="rId24"/>
    <p:sldId id="277" r:id="rId25"/>
    <p:sldId id="278" r:id="rId26"/>
    <p:sldId id="279" r:id="rId27"/>
    <p:sldId id="280" r:id="rId28"/>
    <p:sldId id="281" r:id="rId29"/>
    <p:sldId id="284" r:id="rId30"/>
    <p:sldId id="283" r:id="rId31"/>
    <p:sldId id="28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keshwar Verma" initials="A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4" Type="http://schemas.microsoft.com/office/2011/relationships/chartColorStyle" Target="colors3.xml"/><Relationship Id="rId3" Type="http://schemas.microsoft.com/office/2011/relationships/chartStyle" Target="style3.xml"/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Effect of Opinion Mining on Marketing</a:t>
            </a:r>
            <a:endParaRPr lang="en-US" dirty="0" smtClean="0"/>
          </a:p>
        </c:rich>
      </c:tx>
      <c:layout>
        <c:manualLayout>
          <c:xMode val="edge"/>
          <c:yMode val="edge"/>
          <c:x val="0.266407464617162"/>
          <c:y val="0.01531100478468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620268997475794"/>
          <c:y val="0.159531326526768"/>
          <c:w val="0.937973100252421"/>
          <c:h val="0.6407670572278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Company1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Befor</c:v>
                </c:pt>
                <c:pt idx="1">
                  <c:v>After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Compony2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Befor</c:v>
                </c:pt>
                <c:pt idx="1">
                  <c:v>After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6.5</c:v>
                </c:pt>
                <c:pt idx="1">
                  <c:v>5.5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Company3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Befor</c:v>
                </c:pt>
                <c:pt idx="1">
                  <c:v>After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4.9</c:v>
                </c:pt>
                <c:pt idx="1">
                  <c:v>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285272"/>
        <c:axId val="164284488"/>
      </c:barChart>
      <c:catAx>
        <c:axId val="1642852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284488"/>
        <c:crosses val="autoZero"/>
        <c:auto val="1"/>
        <c:lblAlgn val="ctr"/>
        <c:lblOffset val="100"/>
        <c:noMultiLvlLbl val="0"/>
      </c:catAx>
      <c:valAx>
        <c:axId val="164284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285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BJP 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Positive</c:v>
                </c:pt>
                <c:pt idx="1">
                  <c:v>Neutral</c:v>
                </c:pt>
                <c:pt idx="2">
                  <c:v>Negative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8.2</c:v>
                </c:pt>
                <c:pt idx="1">
                  <c:v>1.4</c:v>
                </c:pt>
                <c:pt idx="2">
                  <c:v>1.4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0.00929</cdr:x>
      <cdr:y>0.14788</cdr:y>
    </cdr:from>
    <cdr:to>
      <cdr:x>0.47067</cdr:x>
      <cdr:y>0.76178</cdr:y>
    </cdr:to>
    <cdr:pic xmlns:a="http://schemas.openxmlformats.org/drawingml/2006/main">
      <cdr:nvPicPr>
        <cdr:cNvPr id="2" name="Picture 1"/>
        <cdr:cNvPicPr/>
      </cdr:nvPicPr>
      <cdr:blipFill>
        <a:blip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>
          <a:fillRect/>
        </a:stretch>
      </cdr:blipFill>
      <cdr:spPr>
        <a:xfrm>
          <a:off x="89209" y="490653"/>
          <a:ext cx="4429743" cy="2036839"/>
        </a:xfrm>
        <a:prstGeom prst="rect">
          <a:avLst/>
        </a:prstGeom>
      </cdr:spPr>
    </cdr:pic>
  </cdr:relSizeAnchor>
  <cdr:relSizeAnchor xmlns:cdr="http://schemas.openxmlformats.org/drawingml/2006/chartDrawing">
    <cdr:from>
      <cdr:x>0.52729</cdr:x>
      <cdr:y>0</cdr:y>
    </cdr:from>
    <cdr:to>
      <cdr:x>1</cdr:x>
      <cdr:y>1</cdr:y>
    </cdr:to>
    <cdr:pic xmlns:a="http://schemas.openxmlformats.org/drawingml/2006/main">
      <cdr:nvPicPr>
        <cdr:cNvPr id="3" name="Picture 2"/>
        <cdr:cNvPicPr/>
      </cdr:nvPicPr>
      <cdr:blipFill>
        <a:blip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>
          <a:fillRect/>
        </a:stretch>
      </cdr:blipFill>
      <cdr:spPr>
        <a:xfrm>
          <a:off x="5062652" y="0"/>
          <a:ext cx="4538548" cy="3317875"/>
        </a:xfrm>
        <a:prstGeom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0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0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7.jpeg"/><Relationship Id="rId6" Type="http://schemas.openxmlformats.org/officeDocument/2006/relationships/image" Target="../media/image23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jpe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chart" Target="../charts/char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9865" y="1871131"/>
            <a:ext cx="7186411" cy="1515533"/>
          </a:xfrm>
        </p:spPr>
        <p:txBody>
          <a:bodyPr/>
          <a:lstStyle/>
          <a:p>
            <a:r>
              <a:rPr lang="en-GB" altLang="en-US" sz="6600" b="1" dirty="0" smtClean="0">
                <a:solidFill>
                  <a:schemeClr val="accent5">
                    <a:lumMod val="75000"/>
                  </a:schemeClr>
                </a:solidFill>
              </a:rPr>
              <a:t>Opinon</a:t>
            </a:r>
            <a:r>
              <a:rPr lang="en-US" sz="66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GB" altLang="en-US" sz="6600" b="1" dirty="0" smtClean="0">
                <a:solidFill>
                  <a:schemeClr val="accent5">
                    <a:lumMod val="75000"/>
                  </a:schemeClr>
                </a:solidFill>
              </a:rPr>
              <a:t>Mining</a:t>
            </a:r>
            <a:endParaRPr lang="en-GB" altLang="en-US" sz="6600" b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On Twitter</a:t>
            </a:r>
            <a:endParaRPr lang="en-US" sz="2400" dirty="0" smtClean="0"/>
          </a:p>
          <a:p>
            <a:r>
              <a:rPr lang="en-US" sz="4800" dirty="0" smtClean="0"/>
              <a:t> </a:t>
            </a:r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</a:rPr>
              <a:t>By Python</a:t>
            </a:r>
            <a:endParaRPr lang="en-US" sz="4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After Opinion Mining 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They find reason behind their low sale is ” </a:t>
            </a:r>
            <a:r>
              <a:rPr lang="en-US" b="1" dirty="0" smtClean="0">
                <a:solidFill>
                  <a:srgbClr val="0070C0"/>
                </a:solidFill>
              </a:rPr>
              <a:t>his rival Companies providing faster Processor and bigger Screen in low price”,</a:t>
            </a:r>
            <a:r>
              <a:rPr lang="en-US" dirty="0" smtClean="0"/>
              <a:t> So Consumers are attracted to their Products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3361267"/>
            <a:ext cx="5571066" cy="27855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Modification After Opinion Mining</a:t>
            </a:r>
            <a:b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700" dirty="0" smtClean="0">
                <a:solidFill>
                  <a:schemeClr val="tx1"/>
                </a:solidFill>
                <a:latin typeface="Bahnschrift Condensed" panose="020B0502040204020203" pitchFamily="34" charset="0"/>
              </a:rPr>
              <a:t>The Company also ready to </a:t>
            </a:r>
            <a:r>
              <a:rPr lang="en-US" sz="2700" dirty="0" smtClean="0">
                <a:solidFill>
                  <a:srgbClr val="7030A0"/>
                </a:solidFill>
                <a:latin typeface="Bahnschrift Condensed" panose="020B0502040204020203" pitchFamily="34" charset="0"/>
              </a:rPr>
              <a:t>providing faster processor and bigger Better Screen in low price</a:t>
            </a:r>
            <a:endParaRPr lang="en-US" sz="2700" dirty="0">
              <a:solidFill>
                <a:srgbClr val="7030A0"/>
              </a:solidFill>
              <a:latin typeface="Bahnschrift Condensed" panose="020B0502040204020203" pitchFamily="34" charset="0"/>
            </a:endParaRPr>
          </a:p>
        </p:txBody>
      </p:sp>
      <p:graphicFrame>
        <p:nvGraphicFramePr>
          <p:cNvPr id="20" name="Content Placeholder 19"/>
          <p:cNvGraphicFramePr>
            <a:graphicFrameLocks noGrp="1"/>
          </p:cNvGraphicFramePr>
          <p:nvPr>
            <p:ph idx="1"/>
          </p:nvPr>
        </p:nvGraphicFramePr>
        <p:xfrm>
          <a:off x="1295400" y="2557463"/>
          <a:ext cx="9385300" cy="3317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982132"/>
            <a:ext cx="11404600" cy="1303867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  <a:t>Opinion Mining on Recommendation System</a:t>
            </a:r>
            <a:b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2800" dirty="0" smtClean="0">
                <a:solidFill>
                  <a:srgbClr val="7030A0"/>
                </a:solidFill>
              </a:rPr>
              <a:t>Peoples are bit confused among  products so he go for recommendations from others </a:t>
            </a:r>
            <a:endParaRPr lang="en-US" sz="2800" dirty="0">
              <a:solidFill>
                <a:srgbClr val="7030A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778" y="2557463"/>
            <a:ext cx="5898444" cy="33178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2" y="309032"/>
            <a:ext cx="9601196" cy="1303867"/>
          </a:xfrm>
        </p:spPr>
        <p:txBody>
          <a:bodyPr/>
          <a:lstStyle/>
          <a:p>
            <a:r>
              <a:rPr lang="en-US" b="1" u="sng" dirty="0" smtClean="0">
                <a:solidFill>
                  <a:schemeClr val="accent6">
                    <a:lumMod val="50000"/>
                  </a:schemeClr>
                </a:solidFill>
              </a:rPr>
              <a:t>How</a:t>
            </a:r>
            <a:r>
              <a:rPr lang="en-US" u="sng" dirty="0" smtClean="0"/>
              <a:t> </a:t>
            </a:r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Recommendation </a:t>
            </a:r>
            <a:r>
              <a:rPr lang="en-US" b="1" u="sng" dirty="0" smtClean="0">
                <a:solidFill>
                  <a:schemeClr val="accent5">
                    <a:lumMod val="50000"/>
                  </a:schemeClr>
                </a:solidFill>
              </a:rPr>
              <a:t>System Work</a:t>
            </a:r>
            <a:endParaRPr lang="en-US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1460501"/>
            <a:ext cx="9601200" cy="44148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49" y="609600"/>
            <a:ext cx="12052300" cy="1676399"/>
          </a:xfrm>
        </p:spPr>
        <p:txBody>
          <a:bodyPr>
            <a:normAutofit fontScale="90000"/>
          </a:bodyPr>
          <a:lstStyle/>
          <a:p>
            <a:b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Effect of Opinion Mining on Recommendation System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476500"/>
            <a:ext cx="9601196" cy="339936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Current Days various </a:t>
            </a:r>
            <a:r>
              <a:rPr lang="en-US" b="1" dirty="0" smtClean="0">
                <a:solidFill>
                  <a:srgbClr val="0070C0"/>
                </a:solidFill>
              </a:rPr>
              <a:t>online shopping companies </a:t>
            </a:r>
            <a:r>
              <a:rPr lang="en-US" dirty="0" smtClean="0"/>
              <a:t>recommend their product to customers </a:t>
            </a:r>
            <a:r>
              <a:rPr lang="en-US" b="1" dirty="0" smtClean="0">
                <a:solidFill>
                  <a:srgbClr val="0070C0"/>
                </a:solidFill>
              </a:rPr>
              <a:t>based </a:t>
            </a:r>
            <a:r>
              <a:rPr lang="en-US" b="1" dirty="0">
                <a:solidFill>
                  <a:srgbClr val="0070C0"/>
                </a:solidFill>
              </a:rPr>
              <a:t>on customers’ personal information and online behavior</a:t>
            </a:r>
            <a:r>
              <a:rPr lang="en-US" dirty="0"/>
              <a:t>. </a:t>
            </a:r>
            <a:r>
              <a:rPr lang="en-US" dirty="0" smtClean="0"/>
              <a:t>They </a:t>
            </a:r>
            <a:r>
              <a:rPr lang="en-US" dirty="0"/>
              <a:t>observe the large amount of review data with exponential growth. Based on </a:t>
            </a:r>
            <a:r>
              <a:rPr lang="en-US" dirty="0" smtClean="0"/>
              <a:t> </a:t>
            </a:r>
            <a:r>
              <a:rPr lang="en-US" dirty="0"/>
              <a:t>observation, </a:t>
            </a:r>
            <a:r>
              <a:rPr lang="en-US" dirty="0" smtClean="0"/>
              <a:t>They recommend products </a:t>
            </a:r>
            <a:r>
              <a:rPr lang="en-US" dirty="0"/>
              <a:t>based on opinion </a:t>
            </a:r>
            <a:r>
              <a:rPr lang="en-US" dirty="0" smtClean="0"/>
              <a:t>mining.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673100"/>
            <a:ext cx="10756900" cy="560069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Consider A Case</a:t>
            </a:r>
            <a:br>
              <a:rPr lang="en-US" dirty="0" smtClean="0"/>
            </a:br>
            <a:r>
              <a:rPr lang="en-US" sz="3600" dirty="0">
                <a:solidFill>
                  <a:srgbClr val="7030A0"/>
                </a:solidFill>
              </a:rPr>
              <a:t>W</a:t>
            </a:r>
            <a:r>
              <a:rPr lang="en-US" sz="3600" dirty="0" smtClean="0">
                <a:solidFill>
                  <a:srgbClr val="7030A0"/>
                </a:solidFill>
              </a:rPr>
              <a:t>here a person is confused among movies, Which movie he should watch now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2" y="2633662"/>
            <a:ext cx="2503360" cy="359232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276" y="2633663"/>
            <a:ext cx="2266666" cy="3317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456" y="2633662"/>
            <a:ext cx="2320344" cy="3317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766" y="2633662"/>
            <a:ext cx="2210090" cy="3317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102" y="297025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 this situation he go for movie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review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05" y="501178"/>
            <a:ext cx="2286000" cy="27741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463549"/>
            <a:ext cx="1930400" cy="28256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0" y="3402173"/>
            <a:ext cx="2171700" cy="29993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0" y="1434368"/>
            <a:ext cx="1879600" cy="11614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73730" y="1340740"/>
            <a:ext cx="1863369" cy="16566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512" y="4209248"/>
            <a:ext cx="2376488" cy="19884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03805">
            <a:off x="2701356" y="3683313"/>
            <a:ext cx="2415050" cy="17890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3473486"/>
            <a:ext cx="2311401" cy="2698074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431" y="1743235"/>
            <a:ext cx="3152467" cy="33178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Financial Stock market forecasting using</a:t>
            </a:r>
            <a:b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Data mining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Data </a:t>
            </a:r>
            <a:r>
              <a:rPr lang="en-US" b="1" dirty="0">
                <a:solidFill>
                  <a:srgbClr val="0070C0"/>
                </a:solidFill>
              </a:rPr>
              <a:t>mining </a:t>
            </a:r>
            <a:r>
              <a:rPr lang="en-US" dirty="0"/>
              <a:t>is well founded on the theory that the historic data holds the essential memory for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predicting the future direction</a:t>
            </a:r>
            <a:r>
              <a:rPr lang="en-US" dirty="0"/>
              <a:t>. This technology is designed to help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investors discover hidden patterns </a:t>
            </a:r>
            <a:r>
              <a:rPr lang="en-US" dirty="0"/>
              <a:t>from the historic data that have probable predictive capability in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their investment decisions</a:t>
            </a:r>
            <a:r>
              <a:rPr lang="en-US" dirty="0"/>
              <a:t>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217" y="4054444"/>
            <a:ext cx="2184400" cy="218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4067323"/>
            <a:ext cx="3213100" cy="2079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982133"/>
            <a:ext cx="9601196" cy="489320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accent4">
                    <a:lumMod val="75000"/>
                  </a:schemeClr>
                </a:solidFill>
              </a:rPr>
              <a:t>Popularity of Social Media</a:t>
            </a:r>
            <a:endParaRPr lang="en-US" sz="6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popularity of Social media Such As </a:t>
            </a:r>
            <a:r>
              <a:rPr lang="en-US" b="1" dirty="0" smtClean="0">
                <a:solidFill>
                  <a:srgbClr val="0070C0"/>
                </a:solidFill>
              </a:rPr>
              <a:t>Facebook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Twitter</a:t>
            </a:r>
            <a:r>
              <a:rPr lang="en-US" dirty="0" smtClean="0"/>
              <a:t>  turned them into main channels to </a:t>
            </a:r>
            <a:r>
              <a:rPr lang="en-US" b="1" dirty="0" smtClean="0">
                <a:solidFill>
                  <a:srgbClr val="0070C0"/>
                </a:solidFill>
              </a:rPr>
              <a:t>communication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0070C0"/>
                </a:solidFill>
              </a:rPr>
              <a:t>share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0070C0"/>
                </a:solidFill>
              </a:rPr>
              <a:t>Opinions</a:t>
            </a:r>
            <a:r>
              <a:rPr lang="en-US" dirty="0" smtClean="0"/>
              <a:t> on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Politic</a:t>
            </a:r>
            <a:r>
              <a:rPr lang="en-US" dirty="0" smtClean="0"/>
              <a:t> ,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Economic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Social</a:t>
            </a:r>
            <a:r>
              <a:rPr lang="en-US" dirty="0" smtClean="0"/>
              <a:t> , and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Cultural</a:t>
            </a:r>
            <a:r>
              <a:rPr lang="en-US" dirty="0" smtClean="0"/>
              <a:t> issues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406" y="4192857"/>
            <a:ext cx="1942791" cy="1942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304" y="4157121"/>
            <a:ext cx="1989680" cy="1989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913" y="4053470"/>
            <a:ext cx="2221564" cy="2221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677333"/>
            <a:ext cx="9601196" cy="795868"/>
          </a:xfrm>
        </p:spPr>
        <p:txBody>
          <a:bodyPr/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Applied Procedure in my Project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473202"/>
            <a:ext cx="10706100" cy="453389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909061"/>
            <a:ext cx="9601196" cy="795868"/>
          </a:xfrm>
        </p:spPr>
        <p:txBody>
          <a:bodyPr/>
          <a:lstStyle/>
          <a:p>
            <a:r>
              <a:rPr lang="en-US" b="1" dirty="0" smtClean="0"/>
              <a:t>Consider Following Tweets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295401" y="2715423"/>
            <a:ext cx="9601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Due to the word </a:t>
            </a:r>
            <a:r>
              <a:rPr lang="en-US" sz="2400" b="1" dirty="0" smtClean="0">
                <a:solidFill>
                  <a:srgbClr val="0070C0"/>
                </a:solidFill>
              </a:rPr>
              <a:t>“Lovely” </a:t>
            </a:r>
            <a:r>
              <a:rPr lang="en-US" sz="2400" b="1" dirty="0" smtClean="0"/>
              <a:t>this Tweet is </a:t>
            </a:r>
            <a:r>
              <a:rPr lang="en-US" sz="2400" b="1" dirty="0" smtClean="0">
                <a:solidFill>
                  <a:srgbClr val="0070C0"/>
                </a:solidFill>
              </a:rPr>
              <a:t>considered as Positive Tweet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56" y="1818695"/>
            <a:ext cx="9776441" cy="72076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55" y="3290854"/>
            <a:ext cx="9776441" cy="5762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20155" y="3890384"/>
            <a:ext cx="9776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Because in this Tweet there is </a:t>
            </a:r>
            <a:r>
              <a:rPr lang="en-US" sz="2400" b="1" dirty="0" smtClean="0">
                <a:solidFill>
                  <a:srgbClr val="0070C0"/>
                </a:solidFill>
              </a:rPr>
              <a:t>nether a Positive term or nor Negative term </a:t>
            </a:r>
            <a:r>
              <a:rPr lang="en-US" sz="2400" b="1" dirty="0" smtClean="0"/>
              <a:t>so this tweet is </a:t>
            </a:r>
            <a:r>
              <a:rPr lang="en-US" sz="2400" b="1" dirty="0" smtClean="0">
                <a:solidFill>
                  <a:srgbClr val="0070C0"/>
                </a:solidFill>
              </a:rPr>
              <a:t>Considered as Natural Tweet 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54" y="4759481"/>
            <a:ext cx="9773342" cy="6761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20155" y="5511800"/>
            <a:ext cx="9776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Due to the word </a:t>
            </a:r>
            <a:r>
              <a:rPr lang="en-US" sz="2400" b="1" dirty="0" smtClean="0">
                <a:solidFill>
                  <a:srgbClr val="0070C0"/>
                </a:solidFill>
              </a:rPr>
              <a:t>“fucked” </a:t>
            </a:r>
            <a:r>
              <a:rPr lang="en-US" sz="2400" b="1" dirty="0" smtClean="0"/>
              <a:t>this tweets is </a:t>
            </a:r>
            <a:r>
              <a:rPr lang="en-US" sz="2400" b="1" dirty="0" smtClean="0">
                <a:solidFill>
                  <a:srgbClr val="0070C0"/>
                </a:solidFill>
              </a:rPr>
              <a:t>Considered as Negative Tweet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20155" y="651573"/>
            <a:ext cx="1110239" cy="11102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396" y="669612"/>
            <a:ext cx="1092200" cy="109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A Case Study of Twitter Opinion on</a:t>
            </a:r>
            <a:b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 Nuclear Power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800" b="1" dirty="0" smtClean="0">
                <a:solidFill>
                  <a:srgbClr val="0070C0"/>
                </a:solidFill>
              </a:rPr>
              <a:t>Nuclear power </a:t>
            </a:r>
            <a:r>
              <a:rPr lang="en-US" sz="2800" b="1" dirty="0" smtClean="0"/>
              <a:t>is a significant </a:t>
            </a:r>
            <a:r>
              <a:rPr lang="en-US" sz="2800" b="1" dirty="0" smtClean="0">
                <a:solidFill>
                  <a:srgbClr val="0070C0"/>
                </a:solidFill>
              </a:rPr>
              <a:t>national issue </a:t>
            </a:r>
            <a:r>
              <a:rPr lang="en-US" sz="2800" b="1" dirty="0" smtClean="0"/>
              <a:t>because it is a </a:t>
            </a:r>
            <a:r>
              <a:rPr lang="en-US" sz="2800" b="1" dirty="0" smtClean="0">
                <a:solidFill>
                  <a:srgbClr val="0070C0"/>
                </a:solidFill>
              </a:rPr>
              <a:t>double edged sword . </a:t>
            </a:r>
            <a:r>
              <a:rPr lang="en-US" sz="2800" b="1" dirty="0" smtClean="0">
                <a:solidFill>
                  <a:srgbClr val="FF0000"/>
                </a:solidFill>
              </a:rPr>
              <a:t>Economic efficiency </a:t>
            </a:r>
            <a:r>
              <a:rPr lang="en-US" sz="2800" b="1" dirty="0" smtClean="0"/>
              <a:t>of power generation is the most important </a:t>
            </a:r>
            <a:r>
              <a:rPr lang="en-US" sz="2800" b="1" dirty="0" smtClean="0">
                <a:solidFill>
                  <a:srgbClr val="FF0000"/>
                </a:solidFill>
              </a:rPr>
              <a:t>benefit of Nuclear power </a:t>
            </a:r>
            <a:r>
              <a:rPr lang="en-US" sz="2800" b="1" dirty="0" smtClean="0"/>
              <a:t>. However, the potential </a:t>
            </a:r>
            <a:r>
              <a:rPr lang="en-US" sz="2800" b="1" dirty="0" smtClean="0">
                <a:solidFill>
                  <a:srgbClr val="00B050"/>
                </a:solidFill>
              </a:rPr>
              <a:t>risk of radiation leakage</a:t>
            </a:r>
            <a:r>
              <a:rPr lang="en-US" sz="2800" b="1" dirty="0" smtClean="0"/>
              <a:t> is the biggest </a:t>
            </a:r>
            <a:r>
              <a:rPr lang="en-US" sz="2800" b="1" dirty="0" smtClean="0">
                <a:solidFill>
                  <a:srgbClr val="00B050"/>
                </a:solidFill>
              </a:rPr>
              <a:t>difficulty of nuclear power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Pie Chart of Opinion Mining on </a:t>
            </a:r>
            <a:b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Nuclear Power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295400" y="2557463"/>
          <a:ext cx="9601200" cy="3317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38" y="2822467"/>
            <a:ext cx="5073961" cy="25369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1" y="2285999"/>
            <a:ext cx="4210638" cy="40772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Case Study of Twitter Opinion on</a:t>
            </a:r>
            <a:b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Donald Trump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011" y="2487618"/>
            <a:ext cx="5705977" cy="379706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As is well known, Opinion matter a great deal in Politics .</a:t>
            </a:r>
            <a:b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Some Work has focused on understanding what voter are thinking</a:t>
            </a:r>
            <a:endParaRPr lang="en-US" sz="3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295400" y="2557463"/>
          <a:ext cx="9601200" cy="3317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Case Study of Twitter Opinion on</a:t>
            </a:r>
            <a:br>
              <a:rPr lang="en-US" b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b="1" dirty="0" err="1"/>
              <a:t>Bharatiya</a:t>
            </a:r>
            <a:r>
              <a:rPr lang="en-US" b="1" dirty="0"/>
              <a:t> </a:t>
            </a:r>
            <a:r>
              <a:rPr lang="en-US" b="1" dirty="0" err="1"/>
              <a:t>Janata</a:t>
            </a:r>
            <a:r>
              <a:rPr lang="en-US" b="1" dirty="0"/>
              <a:t> Party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87" y="2557463"/>
            <a:ext cx="7605484" cy="372129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Opinion of people on Twitter </a:t>
            </a:r>
            <a:b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of BJP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8062332" y="2557463"/>
          <a:ext cx="2834268" cy="3317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254" y="3351881"/>
            <a:ext cx="3801005" cy="15146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427206"/>
            <a:ext cx="4038598" cy="3826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Case Study of Twitter Opinion</a:t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on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Bitcoin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083" y="2457102"/>
            <a:ext cx="7337502" cy="3317875"/>
          </a:xfrm>
        </p:spPr>
      </p:pic>
      <p:sp>
        <p:nvSpPr>
          <p:cNvPr id="5" name="TextBox 4"/>
          <p:cNvSpPr txBox="1"/>
          <p:nvPr/>
        </p:nvSpPr>
        <p:spPr>
          <a:xfrm>
            <a:off x="2932771" y="5774977"/>
            <a:ext cx="66572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1 </a:t>
            </a:r>
            <a:r>
              <a:rPr lang="en-US" sz="3200" b="1" dirty="0" err="1">
                <a:solidFill>
                  <a:schemeClr val="accent5">
                    <a:lumMod val="75000"/>
                  </a:schemeClr>
                </a:solidFill>
              </a:rPr>
              <a:t>Bitcoin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 </a:t>
            </a:r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</a:rPr>
              <a:t>= 4,84,569.34 Indian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Rupee</a:t>
            </a:r>
            <a:endParaRPr lang="en-US" sz="32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en-US" sz="3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921" y="982132"/>
            <a:ext cx="10816683" cy="130386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Opinion of People on Twitter about</a:t>
            </a:r>
            <a:b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Bit coin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97" y="3118243"/>
            <a:ext cx="4980066" cy="191095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311" y="2401765"/>
            <a:ext cx="4235782" cy="3854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735981"/>
            <a:ext cx="9601196" cy="1092820"/>
          </a:xfrm>
        </p:spPr>
        <p:txBody>
          <a:bodyPr/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Peoples on Social Media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1828800"/>
            <a:ext cx="9781476" cy="42263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1" y="696686"/>
            <a:ext cx="10617818" cy="523660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1" y="685799"/>
            <a:ext cx="10617818" cy="5381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accent4">
                    <a:lumMod val="75000"/>
                  </a:schemeClr>
                </a:solidFill>
              </a:rPr>
              <a:t>Definition of Opinion Mining</a:t>
            </a:r>
            <a:endParaRPr lang="en-US" sz="5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Opinion mining </a:t>
            </a:r>
            <a:r>
              <a:rPr lang="en-US" dirty="0" smtClean="0"/>
              <a:t>is the </a:t>
            </a:r>
            <a:r>
              <a:rPr lang="en-US" b="1" dirty="0" smtClean="0">
                <a:solidFill>
                  <a:srgbClr val="0070C0"/>
                </a:solidFill>
              </a:rPr>
              <a:t>area of research </a:t>
            </a:r>
            <a:r>
              <a:rPr lang="en-US" dirty="0" smtClean="0"/>
              <a:t>that attempts to make automatic System to </a:t>
            </a:r>
            <a:r>
              <a:rPr lang="en-US" b="1" dirty="0" smtClean="0">
                <a:solidFill>
                  <a:srgbClr val="0070C0"/>
                </a:solidFill>
              </a:rPr>
              <a:t>determine human opinion from Text written in natural language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228" y="3530600"/>
            <a:ext cx="5865541" cy="2616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330200"/>
            <a:ext cx="10502900" cy="1320799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</a:rPr>
              <a:t>Peoples wants to know opinions of Other</a:t>
            </a:r>
            <a:endParaRPr lang="en-US" sz="3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1549400"/>
            <a:ext cx="9728200" cy="43513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884767"/>
          </a:xfrm>
        </p:spPr>
        <p:txBody>
          <a:bodyPr>
            <a:normAutofit fontScale="90000"/>
          </a:bodyPr>
          <a:lstStyle/>
          <a:p>
            <a:r>
              <a:rPr lang="en-US" sz="5400" b="1" dirty="0" smtClean="0">
                <a:solidFill>
                  <a:schemeClr val="accent5">
                    <a:lumMod val="75000"/>
                  </a:schemeClr>
                </a:solidFill>
              </a:rPr>
              <a:t>Opinion Mining as Discipline</a:t>
            </a:r>
            <a:endParaRPr lang="en-US" sz="5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544232"/>
            <a:ext cx="9601196" cy="331893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these days </a:t>
            </a:r>
            <a:r>
              <a:rPr lang="en-US" b="1" dirty="0" smtClean="0">
                <a:solidFill>
                  <a:srgbClr val="0070C0"/>
                </a:solidFill>
              </a:rPr>
              <a:t>Opinion Mining attract increased attention </a:t>
            </a:r>
            <a:r>
              <a:rPr lang="en-US" dirty="0" smtClean="0"/>
              <a:t>within fields such as </a:t>
            </a:r>
            <a:r>
              <a:rPr lang="en-US" b="1" dirty="0" smtClean="0">
                <a:solidFill>
                  <a:srgbClr val="0070C0"/>
                </a:solidFill>
              </a:rPr>
              <a:t>Marketing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0070C0"/>
                </a:solidFill>
              </a:rPr>
              <a:t>Recommendation System and Financial market prediction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50" y="3478276"/>
            <a:ext cx="5118100" cy="2922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302" y="728133"/>
            <a:ext cx="9601196" cy="541868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Opinion Mining is Used in Every Fields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2" y="1435100"/>
            <a:ext cx="9829798" cy="44402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300" y="622300"/>
            <a:ext cx="10934700" cy="166369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Opinion Mining in Marketing</a:t>
            </a:r>
            <a:b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200" b="1" dirty="0" smtClean="0">
                <a:solidFill>
                  <a:schemeClr val="tx1"/>
                </a:solidFill>
              </a:rPr>
              <a:t>Opinion mining is Primarily used today by compa</a:t>
            </a:r>
            <a:r>
              <a:rPr lang="en-US" sz="2200" b="1" dirty="0">
                <a:solidFill>
                  <a:schemeClr val="tx1"/>
                </a:solidFill>
              </a:rPr>
              <a:t>n</a:t>
            </a:r>
            <a:r>
              <a:rPr lang="en-US" sz="2200" b="1" dirty="0" smtClean="0">
                <a:solidFill>
                  <a:schemeClr val="tx1"/>
                </a:solidFill>
              </a:rPr>
              <a:t>ies to </a:t>
            </a:r>
            <a:r>
              <a:rPr lang="en-US" sz="2200" b="1" dirty="0" smtClean="0">
                <a:solidFill>
                  <a:srgbClr val="0070C0"/>
                </a:solidFill>
              </a:rPr>
              <a:t>Determine Costumer Preference</a:t>
            </a:r>
            <a:br>
              <a:rPr lang="en-US" sz="2200" b="1" dirty="0" smtClean="0">
                <a:solidFill>
                  <a:srgbClr val="0070C0"/>
                </a:solidFill>
              </a:rPr>
            </a:br>
            <a:r>
              <a:rPr lang="en-US" sz="2200" b="1" dirty="0" smtClean="0">
                <a:solidFill>
                  <a:srgbClr val="0070C0"/>
                </a:solidFill>
              </a:rPr>
              <a:t>determine price, Impact on Sale, etc</a:t>
            </a:r>
            <a:r>
              <a:rPr lang="en-US" sz="2200" b="1" dirty="0">
                <a:solidFill>
                  <a:srgbClr val="0070C0"/>
                </a:solidFill>
              </a:rPr>
              <a:t>.</a:t>
            </a:r>
            <a:r>
              <a:rPr lang="en-US" sz="2200" b="1" dirty="0" smtClean="0">
                <a:solidFill>
                  <a:srgbClr val="0070C0"/>
                </a:solidFill>
              </a:rPr>
              <a:t>  </a:t>
            </a:r>
            <a:endParaRPr lang="en-US" sz="2200" b="1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2557463"/>
            <a:ext cx="9372600" cy="36655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132416"/>
            <a:ext cx="9601196" cy="884768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Consider the Following Scenario</a:t>
            </a:r>
            <a:b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2700" dirty="0">
                <a:solidFill>
                  <a:schemeClr val="tx1"/>
                </a:solidFill>
              </a:rPr>
              <a:t>A major Computer Manufacture, disappointed with unexpected low sales, Find itself confronted with this question </a:t>
            </a:r>
            <a:br>
              <a:rPr lang="en-US" dirty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b="1" dirty="0" smtClean="0">
                <a:solidFill>
                  <a:srgbClr val="0070C0"/>
                </a:solidFill>
              </a:rPr>
              <a:t>Why aren’t consumers buy our laptop?</a:t>
            </a:r>
            <a:endParaRPr lang="en-US" sz="3200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339" y="3225800"/>
            <a:ext cx="3691760" cy="279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3341</Words>
  <Application>WPS Presentation</Application>
  <PresentationFormat>Widescreen</PresentationFormat>
  <Paragraphs>83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Arial</vt:lpstr>
      <vt:lpstr>SimSun</vt:lpstr>
      <vt:lpstr>Wingdings</vt:lpstr>
      <vt:lpstr>Arial</vt:lpstr>
      <vt:lpstr>Garamond</vt:lpstr>
      <vt:lpstr>Microsoft YaHei</vt:lpstr>
      <vt:lpstr>Arial Unicode MS</vt:lpstr>
      <vt:lpstr>Calibri</vt:lpstr>
      <vt:lpstr>Bahnschrift Condensed</vt:lpstr>
      <vt:lpstr>Vrinda</vt:lpstr>
      <vt:lpstr>Organic</vt:lpstr>
      <vt:lpstr>Sentiment Analysis</vt:lpstr>
      <vt:lpstr>Popularity of Social Media</vt:lpstr>
      <vt:lpstr>Peoples on Social Media</vt:lpstr>
      <vt:lpstr>Definition of Opinion Mining</vt:lpstr>
      <vt:lpstr>Peoples wants to know opinions of Other</vt:lpstr>
      <vt:lpstr>Opinion Mining as Discipline</vt:lpstr>
      <vt:lpstr>Opinion Mining is Used in Every Fields</vt:lpstr>
      <vt:lpstr>Opinion Mining in Marketing Opinion mining is Primarily used today by companies to Determine Costumer Preference determine price, Impact on Sale, etc.  </vt:lpstr>
      <vt:lpstr>Consider the Following Scenario A major Computer Manufacture, disappointed with unexpected low sales, Find itself confronted with this question  </vt:lpstr>
      <vt:lpstr>After Opinion Mining </vt:lpstr>
      <vt:lpstr>Modification After Opinion Mining The Company also ready to providing faster processor and bigger Better Screen in low price</vt:lpstr>
      <vt:lpstr>Opinion Mining on Recommendation System Peoples are bit confused among  products so he go for recommendations from others </vt:lpstr>
      <vt:lpstr>How Recommendation System Work</vt:lpstr>
      <vt:lpstr> Effect of Opinion Mining on Recommendation System </vt:lpstr>
      <vt:lpstr>PowerPoint 演示文稿</vt:lpstr>
      <vt:lpstr>Consider A Case Where a person is confused among movies, Which movie he should watch now</vt:lpstr>
      <vt:lpstr>In this situation he go for movie review</vt:lpstr>
      <vt:lpstr>Financial Stock market forecasting using  Data mining</vt:lpstr>
      <vt:lpstr>PowerPoint 演示文稿</vt:lpstr>
      <vt:lpstr>Applied Procedure in my Project</vt:lpstr>
      <vt:lpstr>Consider Following Tweets</vt:lpstr>
      <vt:lpstr>A Case Study of Twitter Opinion on  Nuclear Power</vt:lpstr>
      <vt:lpstr>Pie Chart of Opinion Mining on  Nuclear Power</vt:lpstr>
      <vt:lpstr>Case Study of Twitter Opinion on Donald Trump </vt:lpstr>
      <vt:lpstr>As is well known, Opinion matter a great deal in Politics . Some Work has focused on understanding what voter are thinking</vt:lpstr>
      <vt:lpstr>Case Study of Twitter Opinion on Bharatiya Janata Party</vt:lpstr>
      <vt:lpstr>Opinion of people on Twitter  of BJP</vt:lpstr>
      <vt:lpstr>Case Study of Twitter Opinion on Bitcoin</vt:lpstr>
      <vt:lpstr>Opinion of People on Twitter about Bit coin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</dc:title>
  <dc:creator>Ankeshwar Verma</dc:creator>
  <cp:lastModifiedBy>Ayush_Gayatri</cp:lastModifiedBy>
  <cp:revision>59</cp:revision>
  <dcterms:created xsi:type="dcterms:W3CDTF">2018-10-04T12:08:00Z</dcterms:created>
  <dcterms:modified xsi:type="dcterms:W3CDTF">2019-02-18T04:17:37Z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1033-10.2.0.7635</vt:lpwstr>
  </property>
</Properties>
</file>